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  <p:sldMasterId id="2147483684" r:id="rId2"/>
  </p:sldMasterIdLst>
  <p:notesMasterIdLst>
    <p:notesMasterId r:id="rId14"/>
  </p:notesMasterIdLst>
  <p:sldIdLst>
    <p:sldId id="447" r:id="rId3"/>
    <p:sldId id="402" r:id="rId4"/>
    <p:sldId id="413" r:id="rId5"/>
    <p:sldId id="403" r:id="rId6"/>
    <p:sldId id="449" r:id="rId7"/>
    <p:sldId id="422" r:id="rId8"/>
    <p:sldId id="400" r:id="rId9"/>
    <p:sldId id="450" r:id="rId10"/>
    <p:sldId id="454" r:id="rId11"/>
    <p:sldId id="414" r:id="rId12"/>
    <p:sldId id="268" r:id="rId13"/>
  </p:sldIdLst>
  <p:sldSz cx="9144000" cy="5143500" type="screen16x9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C7E0"/>
    <a:srgbClr val="008000"/>
    <a:srgbClr val="5DFFA6"/>
    <a:srgbClr val="A8246E"/>
    <a:srgbClr val="009900"/>
    <a:srgbClr val="006600"/>
    <a:srgbClr val="DBE7C3"/>
    <a:srgbClr val="00B8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464" autoAdjust="0"/>
  </p:normalViewPr>
  <p:slideViewPr>
    <p:cSldViewPr>
      <p:cViewPr varScale="1">
        <p:scale>
          <a:sx n="112" d="100"/>
          <a:sy n="112" d="100"/>
        </p:scale>
        <p:origin x="1584" y="78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2945659" cy="496332"/>
          </a:xfrm>
          <a:prstGeom prst="rect">
            <a:avLst/>
          </a:prstGeom>
        </p:spPr>
        <p:txBody>
          <a:bodyPr vert="horz" lIns="91421" tIns="45711" rIns="91421" bIns="45711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8" y="3"/>
            <a:ext cx="2945659" cy="496332"/>
          </a:xfrm>
          <a:prstGeom prst="rect">
            <a:avLst/>
          </a:prstGeom>
        </p:spPr>
        <p:txBody>
          <a:bodyPr vert="horz" lIns="91421" tIns="45711" rIns="91421" bIns="45711" rtlCol="0"/>
          <a:lstStyle>
            <a:lvl1pPr algn="r">
              <a:defRPr sz="1200"/>
            </a:lvl1pPr>
          </a:lstStyle>
          <a:p>
            <a:fld id="{868046F2-944B-4F90-BD18-F60E57C1B3F9}" type="datetimeFigureOut">
              <a:rPr lang="ru-RU" smtClean="0"/>
              <a:t>18.08.2023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1" tIns="45711" rIns="91421" bIns="45711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21" tIns="45711" rIns="91421" bIns="45711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5" y="9428586"/>
            <a:ext cx="2945659" cy="496332"/>
          </a:xfrm>
          <a:prstGeom prst="rect">
            <a:avLst/>
          </a:prstGeom>
        </p:spPr>
        <p:txBody>
          <a:bodyPr vert="horz" lIns="91421" tIns="45711" rIns="91421" bIns="45711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8" y="9428586"/>
            <a:ext cx="2945659" cy="496332"/>
          </a:xfrm>
          <a:prstGeom prst="rect">
            <a:avLst/>
          </a:prstGeom>
        </p:spPr>
        <p:txBody>
          <a:bodyPr vert="horz" lIns="91421" tIns="45711" rIns="91421" bIns="45711" rtlCol="0" anchor="b"/>
          <a:lstStyle>
            <a:lvl1pPr algn="r">
              <a:defRPr sz="1200"/>
            </a:lvl1pPr>
          </a:lstStyle>
          <a:p>
            <a:fld id="{466CA857-7694-4636-8871-A9C2DD9E796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3019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CA857-7694-4636-8871-A9C2DD9E7965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9076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CA857-7694-4636-8871-A9C2DD9E7965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0375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CA857-7694-4636-8871-A9C2DD9E7965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9445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64699-472B-443D-9FF7-CF93A7B1BB6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4196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CA857-7694-4636-8871-A9C2DD9E7965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9655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CA857-7694-4636-8871-A9C2DD9E7965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2540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9353-59B3-41D4-A1A9-DC36E0CFDD1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228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92BE-808A-414F-AD5F-AEE5D3A9CEA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118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358C6-E46C-428F-ABEE-3593A2D0797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458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D79353-59B3-41D4-A1A9-DC36E0CFDD13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18.08.2023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1192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2A0A5D-9805-43FA-9255-6400C57A3AC5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18.08.2023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9211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15774A-4755-4C13-96F3-4FC371D4284E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18.08.2023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25259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BD3466-641E-44E7-9A05-B89B6B0207ED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18.08.2023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87866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4EFC2D-38A6-4D8B-8B37-4B7EC6CF721F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18.08.2023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48862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AE3D3D-E080-4E59-8BE3-528D038019C5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18.08.2023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15698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10920C-B0CF-4CB3-A3D4-8DD2C3948F8A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18.08.2023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21197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67A621-1EA3-4D43-B93C-E3EAB5876F0E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18.08.2023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5834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A0A5D-9805-43FA-9255-6400C57A3AC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43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F271C5-520E-4302-A0B1-440D127E6EE5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18.08.2023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09834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8692BE-808A-414F-AD5F-AEE5D3A9CEA8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18.08.2023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17948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E358C6-E46C-428F-ABEE-3593A2D07975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18.08.2023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6237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774A-4755-4C13-96F3-4FC371D4284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636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D3466-641E-44E7-9A05-B89B6B0207E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968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FC2D-38A6-4D8B-8B37-4B7EC6CF72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106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E3D3D-E080-4E59-8BE3-528D038019C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254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0920C-B0CF-4CB3-A3D4-8DD2C3948F8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32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7A621-1EA3-4D43-B93C-E3EAB5876F0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876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271C5-520E-4302-A0B1-440D127E6EE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338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05978"/>
            <a:ext cx="807524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200151"/>
            <a:ext cx="807524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1156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867B1-6445-4213-9600-44A6D43D55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18.08.2023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10400" y="105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14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05978"/>
            <a:ext cx="807524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200151"/>
            <a:ext cx="807524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1156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E867B1-6445-4213-9600-44A6D43D5580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18.08.2023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10400" y="105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0086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5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247916"/>
            <a:ext cx="8280920" cy="553961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 defTabSz="685732">
              <a:defRPr/>
            </a:pPr>
            <a:endParaRPr lang="ru-RU" sz="3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804" y="1339993"/>
            <a:ext cx="8443581" cy="2246733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Приведение в соответствие 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с законодательством об образовании локальных нормативных актов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образовательных организаций 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н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а 2023-2024 учебный год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871" y="86355"/>
            <a:ext cx="1444514" cy="62928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653" y="101881"/>
            <a:ext cx="1584176" cy="629282"/>
          </a:xfrm>
          <a:prstGeom prst="rect">
            <a:avLst/>
          </a:prstGeom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799406" y="4066282"/>
            <a:ext cx="334459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SF Pro Display" pitchFamily="50" charset="0"/>
                <a:cs typeface="Times New Roman" panose="02020603050405020304" pitchFamily="18" charset="0"/>
              </a:rPr>
              <a:t>Сотрудник отдела государственного надзора в сфере образования управления контрольно-надзорной деятельности </a:t>
            </a:r>
            <a:r>
              <a:rPr lang="ru-RU" sz="1600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SF Pro Display" pitchFamily="50" charset="0"/>
                <a:cs typeface="Times New Roman" panose="02020603050405020304" pitchFamily="18" charset="0"/>
              </a:rPr>
              <a:t>С.И.Мулеева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ea typeface="SF Pro Display" pitchFamily="50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7168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11560" y="10563"/>
            <a:ext cx="3600400" cy="400947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Важно!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Объект 12"/>
          <p:cNvSpPr>
            <a:spLocks noGrp="1"/>
          </p:cNvSpPr>
          <p:nvPr>
            <p:ph sz="half" idx="4294967295"/>
          </p:nvPr>
        </p:nvSpPr>
        <p:spPr>
          <a:xfrm>
            <a:off x="4922044" y="3003798"/>
            <a:ext cx="4176712" cy="172878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главной странице подраздела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«Документы»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быть размещены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виде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электронных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части документов, самостоятельно разрабатываемых и утверждаемых образовательной организацией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buNone/>
            </a:pP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(пп.3.3 п.3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Требований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структуре официального сайта образовательной организации в информационно-телекоммуникационной сети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«Интернет»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формату представления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от 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14.08.2020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831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(ред. от 12.01.2022)</a:t>
            </a:r>
          </a:p>
          <a:p>
            <a:pPr marL="0" indent="0" algn="just">
              <a:buNone/>
            </a:pPr>
            <a:endParaRPr lang="ru-RU" sz="1400" b="1" dirty="0"/>
          </a:p>
          <a:p>
            <a:pPr marL="0" indent="0" algn="just">
              <a:buNone/>
            </a:pP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27534"/>
            <a:ext cx="3888432" cy="4392488"/>
          </a:xfrm>
          <a:prstGeom prst="rect">
            <a:avLst/>
          </a:prstGeom>
          <a:solidFill>
            <a:srgbClr val="FF0000"/>
          </a:solidFill>
        </p:spPr>
      </p:pic>
      <p:sp>
        <p:nvSpPr>
          <p:cNvPr id="10" name="Прямоугольник 9"/>
          <p:cNvSpPr/>
          <p:nvPr/>
        </p:nvSpPr>
        <p:spPr>
          <a:xfrm>
            <a:off x="899592" y="699542"/>
            <a:ext cx="158417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707904" y="771550"/>
            <a:ext cx="720080" cy="1177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275856" y="1347614"/>
            <a:ext cx="1152128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391" y="752609"/>
            <a:ext cx="3925192" cy="221427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6176" y="135638"/>
            <a:ext cx="1419622" cy="49189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75798" y="99454"/>
            <a:ext cx="1444877" cy="52808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03391" y="752609"/>
            <a:ext cx="4117284" cy="2214277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57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1491630"/>
            <a:ext cx="77768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pPr algn="ctr">
              <a:spcAft>
                <a:spcPts val="0"/>
              </a:spcAft>
            </a:pP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4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Игътибарыгыз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өчен рәхмәт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195486"/>
            <a:ext cx="1444877" cy="6279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152" y="228222"/>
            <a:ext cx="1579001" cy="59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9836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67937"/>
            <a:ext cx="5040560" cy="526997"/>
          </a:xfrm>
        </p:spPr>
        <p:txBody>
          <a:bodyPr>
            <a:noAutofit/>
          </a:bodyPr>
          <a:lstStyle/>
          <a:p>
            <a:pPr lvl="0" algn="l">
              <a:defRPr/>
            </a:pP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ч. 1 ст. 30 Федерального закона № 273-ФЗ</a:t>
            </a:r>
            <a:endParaRPr lang="ru-RU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type="subTitle" idx="1"/>
          </p:nvPr>
        </p:nvSpPr>
        <p:spPr>
          <a:xfrm>
            <a:off x="3635896" y="1203598"/>
            <a:ext cx="5112568" cy="324036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организация принимает локальные нормативные акты,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пределах своей компетенции в соответствии с законодательством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порядке, установленном ее уставом.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067694"/>
            <a:ext cx="2001776" cy="25104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5760" y="97761"/>
            <a:ext cx="1579001" cy="56086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4761" y="26866"/>
            <a:ext cx="1444877" cy="62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55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7" y="164340"/>
            <a:ext cx="5544617" cy="487143"/>
          </a:xfrm>
        </p:spPr>
        <p:txBody>
          <a:bodyPr>
            <a:noAutofit/>
          </a:bodyPr>
          <a:lstStyle/>
          <a:p>
            <a:pPr algn="l" fontAlgn="base"/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локальных нормативных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актов</a:t>
            </a:r>
            <a:endParaRPr lang="ru-RU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552" y="915566"/>
            <a:ext cx="8208912" cy="3888432"/>
          </a:xfrm>
        </p:spPr>
        <p:txBody>
          <a:bodyPr>
            <a:normAutofit fontScale="55000" lnSpcReduction="20000"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принятия локальных нормативных актов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(далее – ЛНА) должен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урегулирован в уставе на основании </a:t>
            </a:r>
            <a:r>
              <a:rPr lang="ru-RU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ч. 1 ст. 30 № 273-ФЗ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Процедура принятия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ЛНА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определяется ОО самостоятельно, за исключением случаев, когда законодательством предусмотрены определенные требования к порядку принятия отдельных локальных нормативных актов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 </a:t>
            </a:r>
            <a:r>
              <a:rPr lang="ru-RU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ч. 3 ст. 30 № 273-ФЗ </a:t>
            </a:r>
            <a:r>
              <a:rPr lang="ru-RU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принятии ЛНА, затрагивающих права обучающихся и работников ОО, учитывается мнение советов обучающихся, советов родителей, представительных органов обучающихся, а также в порядке и в случаях, которые предусмотрены трудовым законодательством, представительных органов работников (при наличии таких представительных органов).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102468"/>
            <a:ext cx="1390020" cy="5916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4188" y="93940"/>
            <a:ext cx="1444877" cy="62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92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1059582"/>
            <a:ext cx="5400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Нормы ЛНА,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ухудшающие положение обучающихся или работников образовательной организации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сравнению с установленным законодательством об образовании, трудовым законодательством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положением,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либо принятые с нарушением установленного порядка, не применяются и подлежат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отмене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организацией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8127"/>
            <a:ext cx="52906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ч. 4 ст. 30 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закона № 273-ФЗ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613036"/>
            <a:ext cx="2304256" cy="23094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60" y="136516"/>
            <a:ext cx="1469043" cy="6095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7603" y="118127"/>
            <a:ext cx="1444877" cy="62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87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5798" y="99454"/>
            <a:ext cx="1444877" cy="6279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176" y="135638"/>
            <a:ext cx="1419622" cy="591758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11560" y="205978"/>
            <a:ext cx="4608512" cy="349548"/>
          </a:xfrm>
        </p:spPr>
        <p:txBody>
          <a:bodyPr>
            <a:noAutofit/>
          </a:bodyPr>
          <a:lstStyle/>
          <a:p>
            <a:pPr algn="l"/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в ЛНА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1"/>
          </p:nvPr>
        </p:nvSpPr>
        <p:spPr>
          <a:xfrm>
            <a:off x="605797" y="727396"/>
            <a:ext cx="4326243" cy="3394472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организации и осуществления образовательной деятельности по основным общеобразовательным программам – программам начального общего, основного общего и среднего общего образования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30.08.2013 № 1015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утратил силу с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01.01.2021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(основание - приказ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от 28.08.2020 № 442)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28.08.2020 №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442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утратил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силу с 01.01.2021 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основание –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22.03.2021 № 115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Объект 15"/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843558"/>
            <a:ext cx="4016627" cy="429994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4118" y="3867894"/>
            <a:ext cx="1853497" cy="115212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956376" y="1674976"/>
            <a:ext cx="948342" cy="783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050127" y="1784102"/>
            <a:ext cx="1728192" cy="982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5076056" y="2643758"/>
            <a:ext cx="37444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660232" y="2931790"/>
            <a:ext cx="224448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17" idx="1"/>
          </p:cNvCxnSpPr>
          <p:nvPr/>
        </p:nvCxnSpPr>
        <p:spPr>
          <a:xfrm>
            <a:off x="5004048" y="2993529"/>
            <a:ext cx="1584176" cy="102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Текст 10"/>
          <p:cNvSpPr txBox="1">
            <a:spLocks/>
          </p:cNvSpPr>
          <p:nvPr/>
        </p:nvSpPr>
        <p:spPr>
          <a:xfrm>
            <a:off x="6948265" y="763580"/>
            <a:ext cx="2072410" cy="305216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Пример из ЛНА ОО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763580"/>
            <a:ext cx="4088634" cy="43799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87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42907" y="147486"/>
            <a:ext cx="5469253" cy="598706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ЛНА – Положение об аттестации педагогических работников с целью подтверждения соответствия занимаемой должности</a:t>
            </a:r>
            <a:endParaRPr lang="ru-RU" sz="1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611560" y="941677"/>
            <a:ext cx="4245117" cy="388843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1 сентября 2023 года вступит в силу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новый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проведения аттестации педагогических работников организаций, осуществляющих образовательную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(основание - приказ Министерства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просвещения РФ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согласованию с Министерством труда и социальной защиты РФ от 24.03.2023 №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196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(действует 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31.08.2029)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проведения аттестации педагогических работников организаций, осуществляющих образовательную деятельность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07.04.2014 №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276 утратит силу.</a:t>
            </a:r>
          </a:p>
          <a:p>
            <a:pPr marL="0" indent="0" algn="just">
              <a:buNone/>
            </a:pPr>
            <a:endParaRPr lang="ru-RU" sz="1600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2832" y="96321"/>
            <a:ext cx="1444877" cy="6279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2160" y="66993"/>
            <a:ext cx="1450900" cy="6279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941677"/>
            <a:ext cx="3931653" cy="420182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flipV="1">
            <a:off x="6737610" y="1935794"/>
            <a:ext cx="2125463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Текст 10"/>
          <p:cNvSpPr txBox="1">
            <a:spLocks/>
          </p:cNvSpPr>
          <p:nvPr/>
        </p:nvSpPr>
        <p:spPr>
          <a:xfrm>
            <a:off x="7204105" y="763580"/>
            <a:ext cx="1816569" cy="305216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Пример из ЛНА ОО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308304" y="2571750"/>
            <a:ext cx="1554769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76056" y="775428"/>
            <a:ext cx="3944618" cy="43166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01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1" y="64174"/>
            <a:ext cx="5472607" cy="321196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ЛНА –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о порядке и основаниях перевода отчисления и восстановления обучающихся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/>
              <a:t> </a:t>
            </a:r>
            <a:br>
              <a:rPr lang="ru-RU" sz="2400" dirty="0"/>
            </a:b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type="body" idx="1"/>
          </p:nvPr>
        </p:nvSpPr>
        <p:spPr>
          <a:xfrm>
            <a:off x="628119" y="1781658"/>
            <a:ext cx="4248472" cy="329289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500" b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1 сентября 2023 года вступит в силу </a:t>
            </a:r>
            <a:r>
              <a:rPr lang="ru-RU" sz="15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новый Порядок </a:t>
            </a:r>
            <a:r>
              <a:rPr lang="ru-RU" sz="15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условия осуществления перевода обучающихся из одной организации, осуществляющей образовательную деятельность по образовательным программам начального общего, основного общего и среднего общего образования, в другие организации, осуществляющие образовательную деятельность по образовательным программам соответствующих уровня и </a:t>
            </a:r>
            <a:r>
              <a:rPr lang="ru-RU" sz="15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направленности (основание - приказ </a:t>
            </a:r>
            <a:r>
              <a:rPr lang="ru-RU" sz="15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просвещения РФ от 06.04.2023 № </a:t>
            </a:r>
            <a:r>
              <a:rPr lang="ru-RU" sz="15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240, </a:t>
            </a:r>
            <a:r>
              <a:rPr lang="ru-RU" sz="1500" b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действует </a:t>
            </a:r>
            <a:r>
              <a:rPr lang="ru-RU" sz="1500" b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1500" b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01.09.202</a:t>
            </a:r>
            <a:r>
              <a:rPr lang="en-US" sz="1500" b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1500" b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 algn="just" fontAlgn="base">
              <a:buNone/>
            </a:pPr>
            <a:endParaRPr lang="ru-RU" sz="1500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base">
              <a:buNone/>
            </a:pPr>
            <a:r>
              <a:rPr lang="ru-RU" sz="15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sz="15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5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</a:t>
            </a:r>
            <a:r>
              <a:rPr lang="ru-RU" sz="15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осуществления перевода обучающихся из одной </a:t>
            </a:r>
            <a:r>
              <a:rPr lang="ru-RU" sz="15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 </a:t>
            </a:r>
            <a:r>
              <a:rPr lang="ru-RU" sz="15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другие </a:t>
            </a:r>
            <a:r>
              <a:rPr lang="ru-RU" sz="15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от </a:t>
            </a:r>
            <a:r>
              <a:rPr lang="ru-RU" sz="15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12.03.2014 </a:t>
            </a:r>
            <a:r>
              <a:rPr lang="ru-RU" sz="15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15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177 </a:t>
            </a:r>
            <a:r>
              <a:rPr lang="ru-RU" sz="1500" b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утратит силу</a:t>
            </a:r>
            <a:r>
              <a:rPr lang="ru-RU" sz="15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 fontAlgn="base">
              <a:buNone/>
            </a:pP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5798" y="99454"/>
            <a:ext cx="1444877" cy="6000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176" y="135638"/>
            <a:ext cx="1419622" cy="59175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914504"/>
            <a:ext cx="3834248" cy="4177526"/>
          </a:xfrm>
          <a:prstGeom prst="rect">
            <a:avLst/>
          </a:prstGeom>
        </p:spPr>
      </p:pic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7236295" y="763580"/>
            <a:ext cx="1784379" cy="39415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Пример из ЛНА ОО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884368" y="1707654"/>
            <a:ext cx="936104" cy="740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076056" y="1851670"/>
            <a:ext cx="1728192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076056" y="843558"/>
            <a:ext cx="3944618" cy="423099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09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871" y="86355"/>
            <a:ext cx="1444514" cy="49908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90973" y="3291830"/>
            <a:ext cx="8321224" cy="1962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5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«2</a:t>
            </a:r>
            <a:r>
              <a:rPr lang="ru-RU" sz="135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Текущий контроль успеваемости  </a:t>
            </a:r>
            <a:r>
              <a:rPr lang="ru-RU" sz="135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 ФОРМУЛИРОВКИ В ЛНА</a:t>
            </a:r>
            <a:endParaRPr lang="ru-RU" sz="135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35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algn="just"/>
            <a:r>
              <a:rPr lang="ru-RU" sz="135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2.2. В системе оценки достижения планируемых результатов освоения программы основного общего образования обучающимися с ОВЗ предусматривается создание специальных условий проведения текущего контроля успеваемости и промежуточной аттестации в соответствии с учетом здоровья обучающихся с ОВЗ, их особыми образовательными потребностями. При выборе форм оценивания учитывается мнение родителей (законных представителей) обучающихся, пожелания обучающихся, состояние их здоровья и рекомендации </a:t>
            </a:r>
            <a:r>
              <a:rPr lang="ru-RU" sz="135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ПМПК».</a:t>
            </a:r>
            <a:endParaRPr lang="ru-RU" sz="135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35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267494"/>
            <a:ext cx="5602457" cy="441436"/>
          </a:xfrm>
        </p:spPr>
        <p:txBody>
          <a:bodyPr>
            <a:noAutofit/>
          </a:bodyPr>
          <a:lstStyle/>
          <a:p>
            <a:pPr algn="l"/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ЛНА </a:t>
            </a: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Положение о формах, периодичности и порядке текущего контроля успеваемости и 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промежуточной аттестации</a:t>
            </a:r>
            <a:b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tx2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1249" y="40072"/>
            <a:ext cx="1419622" cy="591758"/>
          </a:xfrm>
          <a:prstGeom prst="rect">
            <a:avLst/>
          </a:prstGeom>
        </p:spPr>
      </p:pic>
      <p:pic>
        <p:nvPicPr>
          <p:cNvPr id="9" name="Объект 11"/>
          <p:cNvPicPr>
            <a:picLocks noGrp="1" noChangeAspect="1"/>
          </p:cNvPicPr>
          <p:nvPr>
            <p:ph sz="quarter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77" y="909945"/>
            <a:ext cx="4350805" cy="2406018"/>
          </a:xfrm>
        </p:spPr>
      </p:pic>
      <p:sp>
        <p:nvSpPr>
          <p:cNvPr id="2" name="Прямоугольник 1"/>
          <p:cNvSpPr/>
          <p:nvPr/>
        </p:nvSpPr>
        <p:spPr>
          <a:xfrm>
            <a:off x="686556" y="811947"/>
            <a:ext cx="4393243" cy="24901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007033" y="1652593"/>
            <a:ext cx="5101471" cy="15689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043" y="1722840"/>
            <a:ext cx="5019449" cy="149874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043608" y="2967324"/>
            <a:ext cx="2450461" cy="4639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екст 10"/>
          <p:cNvSpPr>
            <a:spLocks noGrp="1"/>
          </p:cNvSpPr>
          <p:nvPr>
            <p:ph sz="quarter" idx="4"/>
          </p:nvPr>
        </p:nvSpPr>
        <p:spPr>
          <a:xfrm>
            <a:off x="5179451" y="1063736"/>
            <a:ext cx="3096344" cy="40447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Примеры из ЛНА ОО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sz="quarter" idx="4"/>
          </p:nvPr>
        </p:nvSpPr>
        <p:spPr>
          <a:xfrm>
            <a:off x="5545979" y="2852234"/>
            <a:ext cx="3096344" cy="40447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Неверно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4456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0106" y="211027"/>
            <a:ext cx="5608077" cy="416507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ЛНА –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внутреннего распорядка обучающихся</a:t>
            </a:r>
            <a:b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tx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87" y="727396"/>
            <a:ext cx="3960440" cy="39325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176" y="135638"/>
            <a:ext cx="1419622" cy="59175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5798" y="99454"/>
            <a:ext cx="1444877" cy="627942"/>
          </a:xfrm>
          <a:prstGeom prst="rect">
            <a:avLst/>
          </a:prstGeom>
        </p:spPr>
      </p:pic>
      <p:pic>
        <p:nvPicPr>
          <p:cNvPr id="12" name="Объект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687" y="1143442"/>
            <a:ext cx="4038600" cy="1685243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5652120" y="1325483"/>
            <a:ext cx="2425080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узел 3"/>
          <p:cNvSpPr/>
          <p:nvPr/>
        </p:nvSpPr>
        <p:spPr>
          <a:xfrm>
            <a:off x="753228" y="3459579"/>
            <a:ext cx="216024" cy="216024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753228" y="4059780"/>
            <a:ext cx="216024" cy="216025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94051" y="3333506"/>
            <a:ext cx="2426624" cy="1789160"/>
          </a:xfrm>
          <a:prstGeom prst="rect">
            <a:avLst/>
          </a:prstGeom>
        </p:spPr>
      </p:pic>
      <p:sp>
        <p:nvSpPr>
          <p:cNvPr id="16" name="Текст 10"/>
          <p:cNvSpPr>
            <a:spLocks noGrp="1"/>
          </p:cNvSpPr>
          <p:nvPr>
            <p:ph sz="quarter" idx="4"/>
          </p:nvPr>
        </p:nvSpPr>
        <p:spPr>
          <a:xfrm>
            <a:off x="4846687" y="3107180"/>
            <a:ext cx="3891752" cy="293730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FF0000"/>
                </a:solidFill>
              </a:rPr>
              <a:t>в</a:t>
            </a:r>
            <a:r>
              <a:rPr lang="ru-RU" b="1" dirty="0" smtClean="0">
                <a:solidFill>
                  <a:srgbClr val="FF0000"/>
                </a:solidFill>
              </a:rPr>
              <a:t>ключить в перечень обязанностей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84722" y="952497"/>
            <a:ext cx="4124550" cy="20825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углом вверх 18"/>
          <p:cNvSpPr/>
          <p:nvPr/>
        </p:nvSpPr>
        <p:spPr>
          <a:xfrm>
            <a:off x="4788024" y="3459579"/>
            <a:ext cx="1907821" cy="600201"/>
          </a:xfrm>
          <a:prstGeom prst="bentUpArrow">
            <a:avLst>
              <a:gd name="adj1" fmla="val 26758"/>
              <a:gd name="adj2" fmla="val 25000"/>
              <a:gd name="adj3" fmla="val 25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20106" y="627534"/>
            <a:ext cx="4023902" cy="4032448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екст 10"/>
          <p:cNvSpPr txBox="1">
            <a:spLocks/>
          </p:cNvSpPr>
          <p:nvPr/>
        </p:nvSpPr>
        <p:spPr>
          <a:xfrm>
            <a:off x="6912442" y="969205"/>
            <a:ext cx="2052788" cy="34847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Пример из ЛНА ОО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8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6518</TotalTime>
  <Words>664</Words>
  <Application>Microsoft Office PowerPoint</Application>
  <PresentationFormat>Экран (16:9)</PresentationFormat>
  <Paragraphs>58</Paragraphs>
  <Slides>11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SF Pro Display</vt:lpstr>
      <vt:lpstr>Times New Roman</vt:lpstr>
      <vt:lpstr>Wingdings</vt:lpstr>
      <vt:lpstr>3_Тема Office</vt:lpstr>
      <vt:lpstr>4_Тема Office</vt:lpstr>
      <vt:lpstr>Презентация PowerPoint</vt:lpstr>
      <vt:lpstr>ч. 1 ст. 30 Федерального закона № 273-ФЗ</vt:lpstr>
      <vt:lpstr>Порядок принятия локальных нормативных актов</vt:lpstr>
      <vt:lpstr>Презентация PowerPoint</vt:lpstr>
      <vt:lpstr>Нарушения в ЛНА</vt:lpstr>
      <vt:lpstr>ЛНА – Положение об аттестации педагогических работников с целью подтверждения соответствия занимаемой должности</vt:lpstr>
      <vt:lpstr>   ЛНА – Положение о порядке и основаниях перевода отчисления и восстановления обучающихся   </vt:lpstr>
      <vt:lpstr>ЛНА – Положение о формах, периодичности и порядке текущего контроля успеваемости и промежуточной аттестации </vt:lpstr>
      <vt:lpstr>ЛНА – Правила внутреннего распорядка обучающихся </vt:lpstr>
      <vt:lpstr>Важно!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Ковалева Валерия Юрьевна</dc:creator>
  <cp:lastModifiedBy>Пользователь Windows</cp:lastModifiedBy>
  <cp:revision>703</cp:revision>
  <cp:lastPrinted>2023-08-17T10:40:52Z</cp:lastPrinted>
  <dcterms:created xsi:type="dcterms:W3CDTF">2015-10-13T08:15:21Z</dcterms:created>
  <dcterms:modified xsi:type="dcterms:W3CDTF">2023-08-18T06:25:31Z</dcterms:modified>
</cp:coreProperties>
</file>